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/>
    <p:restoredTop sz="94421"/>
  </p:normalViewPr>
  <p:slideViewPr>
    <p:cSldViewPr snapToGrid="0" snapToObjects="1">
      <p:cViewPr varScale="1">
        <p:scale>
          <a:sx n="63" d="100"/>
          <a:sy n="63" d="100"/>
        </p:scale>
        <p:origin x="2072" y="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866B-D5EC-D94B-A5CE-66F281AEB00B}" type="datetimeFigureOut">
              <a:rPr lang="en-US" smtClean="0"/>
              <a:t>3/6/25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8A8A-6C0F-3E47-BEDB-29F2A84EF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4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866B-D5EC-D94B-A5CE-66F281AEB00B}" type="datetimeFigureOut">
              <a:rPr lang="en-US" smtClean="0"/>
              <a:t>3/6/25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8A8A-6C0F-3E47-BEDB-29F2A84EF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4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866B-D5EC-D94B-A5CE-66F281AEB00B}" type="datetimeFigureOut">
              <a:rPr lang="en-US" smtClean="0"/>
              <a:t>3/6/25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8A8A-6C0F-3E47-BEDB-29F2A84EF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3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866B-D5EC-D94B-A5CE-66F281AEB00B}" type="datetimeFigureOut">
              <a:rPr lang="en-US" smtClean="0"/>
              <a:t>3/6/25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8A8A-6C0F-3E47-BEDB-29F2A84EF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325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866B-D5EC-D94B-A5CE-66F281AEB00B}" type="datetimeFigureOut">
              <a:rPr lang="en-US" smtClean="0"/>
              <a:t>3/6/25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8A8A-6C0F-3E47-BEDB-29F2A84EF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38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866B-D5EC-D94B-A5CE-66F281AEB00B}" type="datetimeFigureOut">
              <a:rPr lang="en-US" smtClean="0"/>
              <a:t>3/6/25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8A8A-6C0F-3E47-BEDB-29F2A84EF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6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866B-D5EC-D94B-A5CE-66F281AEB00B}" type="datetimeFigureOut">
              <a:rPr lang="en-US" smtClean="0"/>
              <a:t>3/6/25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8A8A-6C0F-3E47-BEDB-29F2A84EF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98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866B-D5EC-D94B-A5CE-66F281AEB00B}" type="datetimeFigureOut">
              <a:rPr lang="en-US" smtClean="0"/>
              <a:t>3/6/25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8A8A-6C0F-3E47-BEDB-29F2A84EF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90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866B-D5EC-D94B-A5CE-66F281AEB00B}" type="datetimeFigureOut">
              <a:rPr lang="en-US" smtClean="0"/>
              <a:t>3/6/25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8A8A-6C0F-3E47-BEDB-29F2A84EF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8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866B-D5EC-D94B-A5CE-66F281AEB00B}" type="datetimeFigureOut">
              <a:rPr lang="en-US" smtClean="0"/>
              <a:t>3/6/25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8A8A-6C0F-3E47-BEDB-29F2A84EF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79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866B-D5EC-D94B-A5CE-66F281AEB00B}" type="datetimeFigureOut">
              <a:rPr lang="en-US" smtClean="0"/>
              <a:t>3/6/25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8A8A-6C0F-3E47-BEDB-29F2A84EF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26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0866B-D5EC-D94B-A5CE-66F281AEB00B}" type="datetimeFigureOut">
              <a:rPr lang="en-US" smtClean="0"/>
              <a:t>3/6/25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F8A8A-6C0F-3E47-BEDB-29F2A84EF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247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osap.ntl.bts.gov/view/dot/39335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adlest.org/Portals/0/Files/Documents/DDACTS/Docs/Low-Staffing%20Sobriety%20Checkpoints,%20DOT%20HS%20810%20590,%20April%202006.pdf" TargetMode="External"/><Relationship Id="rId4" Type="http://schemas.openxmlformats.org/officeDocument/2006/relationships/hyperlink" Target="https://www.nhtsa.gov/book/countermeasures-that-work/alcohol-impaired-driving/countermeasures/enforcement/high-visibility-saturation-patro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lane sli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533400"/>
            <a:ext cx="9144000" cy="1828800"/>
          </a:xfrm>
        </p:spPr>
        <p:txBody>
          <a:bodyPr/>
          <a:lstStyle/>
          <a:p>
            <a:pPr eaLnBrk="1" hangingPunct="1"/>
            <a:r>
              <a:rPr dirty="0">
                <a:solidFill>
                  <a:schemeClr val="bg1"/>
                </a:solidFill>
                <a:latin typeface="Franklin Gothic Book" charset="0"/>
              </a:rPr>
              <a:t>Sobriety Checkpoint</a:t>
            </a:r>
            <a:r>
              <a:rPr dirty="0">
                <a:solidFill>
                  <a:schemeClr val="tx1"/>
                </a:solidFill>
                <a:latin typeface="Franklin Gothic Book" charset="0"/>
              </a:rPr>
              <a:t> </a:t>
            </a:r>
            <a:r>
              <a:rPr dirty="0">
                <a:solidFill>
                  <a:schemeClr val="bg1"/>
                </a:solidFill>
                <a:latin typeface="Franklin Gothic Book" charset="0"/>
              </a:rPr>
              <a:t>Operations</a:t>
            </a:r>
            <a:br>
              <a:rPr lang="en-US" dirty="0">
                <a:solidFill>
                  <a:schemeClr val="bg1"/>
                </a:solidFill>
                <a:latin typeface="Franklin Gothic Book" charset="0"/>
              </a:rPr>
            </a:br>
            <a:r>
              <a:rPr lang="en-US" dirty="0">
                <a:solidFill>
                  <a:schemeClr val="bg1"/>
                </a:solidFill>
                <a:latin typeface="Franklin Gothic Book" charset="0"/>
              </a:rPr>
              <a:t>Guidelines</a:t>
            </a:r>
            <a:endParaRPr dirty="0">
              <a:solidFill>
                <a:schemeClr val="bg1"/>
              </a:solidFill>
              <a:latin typeface="Franklin Gothic Book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2423296"/>
            <a:ext cx="91440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i="1" dirty="0">
                <a:solidFill>
                  <a:schemeClr val="bg1"/>
                </a:solidFill>
                <a:latin typeface="Franklin Gothic Book" charset="0"/>
              </a:rPr>
              <a:t>IDOT/BSPE</a:t>
            </a:r>
            <a:br>
              <a:rPr lang="en-US" i="1" dirty="0">
                <a:solidFill>
                  <a:schemeClr val="bg1"/>
                </a:solidFill>
                <a:latin typeface="Franklin Gothic Book" charset="0"/>
              </a:rPr>
            </a:br>
            <a:r>
              <a:rPr lang="en-US" i="1" dirty="0">
                <a:solidFill>
                  <a:schemeClr val="bg1"/>
                </a:solidFill>
                <a:latin typeface="Franklin Gothic Book" charset="0"/>
              </a:rPr>
              <a:t>Mandatory Grantee Meeting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7291" y="4662055"/>
            <a:ext cx="4805249" cy="1221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412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667" y="1693762"/>
            <a:ext cx="85869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i="1" dirty="0"/>
              <a:t>Legal, Effective, and Safe</a:t>
            </a:r>
            <a:r>
              <a:rPr lang="en-US" dirty="0"/>
              <a:t>.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65429"/>
            <a:ext cx="91440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>
                <a:latin typeface="Franklin Gothic Book" charset="0"/>
              </a:rPr>
              <a:t>Sobriety Checkpoint Operations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442067" y="3116368"/>
            <a:ext cx="85869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442067" y="2833568"/>
            <a:ext cx="84345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These points are consistent with those specified in court decisions, including the United States Supreme Court ruling :</a:t>
            </a:r>
          </a:p>
          <a:p>
            <a:endParaRPr lang="en-US" sz="1200" dirty="0"/>
          </a:p>
          <a:p>
            <a:pPr algn="ctr"/>
            <a:r>
              <a:rPr lang="en-US" sz="3200" i="1" u="sng" dirty="0"/>
              <a:t>Michigan Department of State Police v. Sitz,</a:t>
            </a:r>
          </a:p>
          <a:p>
            <a:endParaRPr lang="en-US" sz="1200" i="1" u="sng" dirty="0"/>
          </a:p>
          <a:p>
            <a:endParaRPr lang="en-US" sz="1400" dirty="0"/>
          </a:p>
          <a:p>
            <a:pPr algn="ctr"/>
            <a:r>
              <a:rPr lang="en-US" sz="2800" dirty="0"/>
              <a:t>Upholds the constitutionality of sobriety checkpoints</a:t>
            </a:r>
          </a:p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4617" y="6034626"/>
            <a:ext cx="2277551" cy="614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502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667" y="1047526"/>
            <a:ext cx="85869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i="1" dirty="0"/>
              <a:t>General Guidelines</a:t>
            </a:r>
            <a:r>
              <a:rPr lang="en-US" dirty="0"/>
              <a:t>.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-201979"/>
            <a:ext cx="91440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>
                <a:latin typeface="Franklin Gothic Book" charset="0"/>
              </a:rPr>
              <a:t>Sobriety Checkpoint Operations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442067" y="3116368"/>
            <a:ext cx="85869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375221" y="1887279"/>
            <a:ext cx="8434548" cy="4514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000" b="1" dirty="0"/>
              <a:t>Part of an ongoing program to deter impaired driving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000" b="1" dirty="0"/>
              <a:t>The RSC place under existing policy and guidelines</a:t>
            </a:r>
            <a:r>
              <a:rPr lang="en-US" sz="2000" b="1" dirty="0">
                <a:effectLst/>
              </a:rPr>
              <a:t> 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000" b="1" dirty="0"/>
              <a:t>Site selection</a:t>
            </a:r>
            <a:r>
              <a:rPr lang="en-US" sz="2000" b="1" dirty="0">
                <a:effectLst/>
              </a:rPr>
              <a:t> 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000" b="1" dirty="0"/>
              <a:t>Use of warning devices</a:t>
            </a:r>
            <a:r>
              <a:rPr lang="en-US" sz="2000" b="1" dirty="0">
                <a:effectLst/>
              </a:rPr>
              <a:t> 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000" b="1" dirty="0"/>
              <a:t>Displaying a visible police authority</a:t>
            </a:r>
            <a:r>
              <a:rPr lang="en-US" sz="2000" b="1" dirty="0">
                <a:effectLst/>
              </a:rPr>
              <a:t> 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000" b="1" dirty="0"/>
              <a:t>Logistics of chemical testing at sobriety checkpoint</a:t>
            </a:r>
            <a:r>
              <a:rPr lang="en-US" sz="2000" b="1" dirty="0">
                <a:effectLst/>
              </a:rPr>
              <a:t> 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000" b="1" dirty="0"/>
              <a:t>Contingency planning</a:t>
            </a:r>
            <a:r>
              <a:rPr lang="en-US" sz="2000" b="1" dirty="0">
                <a:effectLst/>
              </a:rPr>
              <a:t> – </a:t>
            </a:r>
            <a:r>
              <a:rPr lang="en-US" sz="2000" b="1" i="1" dirty="0">
                <a:effectLst/>
              </a:rPr>
              <a:t>Frequency Changes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000" b="1" dirty="0"/>
              <a:t>Detection and investigation techniques</a:t>
            </a:r>
            <a:r>
              <a:rPr lang="en-US" sz="2000" b="1" dirty="0">
                <a:effectLst/>
              </a:rPr>
              <a:t> 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000" b="1" dirty="0"/>
              <a:t>Operational briefings</a:t>
            </a:r>
            <a:r>
              <a:rPr lang="en-US" sz="2000" b="1" dirty="0">
                <a:effectLst/>
              </a:rPr>
              <a:t> 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000" b="1" dirty="0"/>
              <a:t>Communication strategy</a:t>
            </a:r>
            <a:r>
              <a:rPr lang="en-US" sz="2000" b="1" dirty="0">
                <a:effectLst/>
              </a:rPr>
              <a:t> – </a:t>
            </a:r>
            <a:r>
              <a:rPr lang="en-US" sz="2000" b="1" i="1" dirty="0">
                <a:effectLst/>
              </a:rPr>
              <a:t>Media notification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000" b="1" dirty="0"/>
              <a:t>Data collection and evaluation</a:t>
            </a:r>
            <a:r>
              <a:rPr lang="en-US" sz="2000" b="1" dirty="0">
                <a:effectLst/>
              </a:rPr>
              <a:t> 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000" b="1" dirty="0"/>
              <a:t>Evaluation of sobriety checkpoint operations</a:t>
            </a:r>
            <a:r>
              <a:rPr lang="en-US" sz="2000" b="1" dirty="0">
                <a:effectLst/>
              </a:rPr>
              <a:t> </a:t>
            </a:r>
            <a:endParaRPr lang="en-US" sz="20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4617" y="6034626"/>
            <a:ext cx="2277551" cy="614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355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667" y="1047526"/>
            <a:ext cx="85869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i="1" dirty="0"/>
              <a:t>General Guidelines</a:t>
            </a:r>
            <a:r>
              <a:rPr lang="en-US" dirty="0"/>
              <a:t>.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-201979"/>
            <a:ext cx="91440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>
                <a:latin typeface="Franklin Gothic Book" charset="0"/>
              </a:rPr>
              <a:t>Sobriety Checkpoint Operations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442067" y="3116368"/>
            <a:ext cx="85869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4617" y="6034626"/>
            <a:ext cx="2277551" cy="61493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42067" y="2072443"/>
            <a:ext cx="858694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Operational Plan</a:t>
            </a:r>
          </a:p>
          <a:p>
            <a:pPr marL="0" lvl="1"/>
            <a:r>
              <a:rPr lang="en-US" sz="2400" i="1" dirty="0"/>
              <a:t>For conducting sobriety checkpoints that focuses on the responsibilities of the personnel.</a:t>
            </a:r>
            <a:r>
              <a:rPr lang="en-US" sz="3200" dirty="0">
                <a:latin typeface="Perpetua" charset="0"/>
              </a:rPr>
              <a:t> </a:t>
            </a:r>
            <a:r>
              <a:rPr lang="en-US" sz="2800" b="1" i="1" dirty="0">
                <a:latin typeface="Perpetua" charset="0"/>
              </a:rPr>
              <a:t>Michigan vs. Sitz</a:t>
            </a:r>
          </a:p>
          <a:p>
            <a:pPr marL="0" lvl="1"/>
            <a:r>
              <a:rPr lang="en-US" sz="2400" i="1" u="sng" dirty="0">
                <a:latin typeface="Arial"/>
                <a:cs typeface="Arial"/>
              </a:rPr>
              <a:t>The most critical factor to a roadblock </a:t>
            </a:r>
            <a:endParaRPr lang="en-US" sz="2800" b="1" i="1" u="sng" dirty="0"/>
          </a:p>
          <a:p>
            <a:endParaRPr lang="en-US" dirty="0"/>
          </a:p>
          <a:p>
            <a:r>
              <a:rPr lang="en-US" sz="3200" b="1" dirty="0"/>
              <a:t>Supervision</a:t>
            </a:r>
            <a:endParaRPr lang="en-US" dirty="0"/>
          </a:p>
          <a:p>
            <a:r>
              <a:rPr lang="en-US" sz="2400" i="1" dirty="0"/>
              <a:t>The checkpoint supervisor coordinates all checkpoint activities in accordance with the department’s operational plan. </a:t>
            </a:r>
          </a:p>
        </p:txBody>
      </p:sp>
    </p:spTree>
    <p:extLst>
      <p:ext uri="{BB962C8B-B14F-4D97-AF65-F5344CB8AC3E}">
        <p14:creationId xmlns:p14="http://schemas.microsoft.com/office/powerpoint/2010/main" val="848059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667" y="1047526"/>
            <a:ext cx="85869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i="1" dirty="0"/>
              <a:t>General Guidelines</a:t>
            </a:r>
            <a:r>
              <a:rPr lang="en-US" dirty="0"/>
              <a:t>.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-201979"/>
            <a:ext cx="91440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>
                <a:latin typeface="Franklin Gothic Book" charset="0"/>
              </a:rPr>
              <a:t>Sobriety Checkpoint Operations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442067" y="3116368"/>
            <a:ext cx="85869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4617" y="6034626"/>
            <a:ext cx="2277551" cy="61493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42067" y="2072443"/>
            <a:ext cx="858694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Traffic Flow and Vehicle Stopping</a:t>
            </a:r>
          </a:p>
          <a:p>
            <a:r>
              <a:rPr lang="en-US" sz="2400" i="1" dirty="0"/>
              <a:t>Determining traffic flow will suggest whether all vehicles can be examined without causing a traffic build-up.</a:t>
            </a:r>
          </a:p>
          <a:p>
            <a:r>
              <a:rPr lang="en-US" sz="2400" i="1" dirty="0">
                <a:effectLst/>
              </a:rPr>
              <a:t> </a:t>
            </a:r>
          </a:p>
          <a:p>
            <a:r>
              <a:rPr lang="en-US" sz="2400" i="1" dirty="0"/>
              <a:t>If the traffic volume precludes stopping every vehicle, a</a:t>
            </a:r>
          </a:p>
          <a:p>
            <a:r>
              <a:rPr lang="en-US" sz="2400" i="1" dirty="0"/>
              <a:t>nondiscretionary scheme should be adopted</a:t>
            </a:r>
            <a:r>
              <a:rPr lang="en-US" sz="2400" b="1" i="1" u="sng" dirty="0"/>
              <a:t>, in advance</a:t>
            </a:r>
            <a:r>
              <a:rPr lang="en-US" sz="2400" i="1" dirty="0"/>
              <a:t>,</a:t>
            </a:r>
          </a:p>
          <a:p>
            <a:r>
              <a:rPr lang="en-US" sz="2400" i="1" dirty="0"/>
              <a:t>for stopping some subset of vehicles.</a:t>
            </a:r>
            <a:r>
              <a:rPr lang="en-US" sz="2400" i="1" dirty="0">
                <a:effectLst/>
              </a:rPr>
              <a:t> </a:t>
            </a:r>
          </a:p>
          <a:p>
            <a:endParaRPr lang="en-US" sz="2400" i="1" dirty="0"/>
          </a:p>
          <a:p>
            <a:r>
              <a:rPr lang="en-US" sz="2400" i="1" dirty="0"/>
              <a:t>If every vehicle is not stopped, the method used to determine which ones will must appear in the operational plan authorizing the use of the sobriety checkpoint.</a:t>
            </a:r>
            <a:r>
              <a:rPr lang="en-US" sz="2400" i="1" dirty="0">
                <a:effectLst/>
              </a:rPr>
              <a:t> </a:t>
            </a:r>
            <a:endParaRPr lang="en-US" sz="24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167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667" y="1047526"/>
            <a:ext cx="85869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i="1" dirty="0"/>
              <a:t>General Guidelines</a:t>
            </a:r>
            <a:r>
              <a:rPr lang="en-US" dirty="0"/>
              <a:t>.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-201979"/>
            <a:ext cx="91440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>
                <a:latin typeface="Franklin Gothic Book" charset="0"/>
              </a:rPr>
              <a:t>Sobriety Checkpoint Operations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442067" y="3116368"/>
            <a:ext cx="85869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4617" y="6034626"/>
            <a:ext cx="2277551" cy="61493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42067" y="2072443"/>
            <a:ext cx="85869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Contingency Plan</a:t>
            </a:r>
          </a:p>
          <a:p>
            <a:r>
              <a:rPr lang="en-US" sz="2400" i="1" dirty="0"/>
              <a:t>Any deviation from the predetermined plan for stopping vehicles should be thoroughly documented and the reason</a:t>
            </a:r>
          </a:p>
          <a:p>
            <a:r>
              <a:rPr lang="en-US" sz="2400" i="1" dirty="0"/>
              <a:t>for the deviation given (e.g., traffic backing up, intermittent</a:t>
            </a:r>
          </a:p>
          <a:p>
            <a:r>
              <a:rPr lang="en-US" sz="2400" i="1" dirty="0"/>
              <a:t>inclement weather).</a:t>
            </a:r>
            <a:r>
              <a:rPr lang="en-US" sz="2400" i="1" dirty="0">
                <a:effectLst/>
              </a:rPr>
              <a:t>  </a:t>
            </a:r>
            <a:r>
              <a:rPr lang="en-US" sz="2800" b="1" dirty="0">
                <a:effectLst/>
              </a:rPr>
              <a:t>Frequency Log</a:t>
            </a:r>
          </a:p>
          <a:p>
            <a:endParaRPr lang="en-US" sz="2400" b="1" dirty="0"/>
          </a:p>
          <a:p>
            <a:pPr lvl="0"/>
            <a:r>
              <a:rPr lang="en-US" sz="2400" i="1" dirty="0"/>
              <a:t>Specifying the method for selecting motorists to be contacted will ensure </a:t>
            </a:r>
            <a:r>
              <a:rPr lang="en-US" sz="2400" i="1" u="sng" dirty="0"/>
              <a:t>consistency</a:t>
            </a:r>
            <a:r>
              <a:rPr lang="en-US" sz="2400" i="1" dirty="0"/>
              <a:t> and </a:t>
            </a:r>
            <a:r>
              <a:rPr lang="en-US" sz="2400" i="1" u="sng" dirty="0"/>
              <a:t>objectivity</a:t>
            </a:r>
            <a:r>
              <a:rPr lang="en-US" sz="2400" i="1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778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42067" y="3116368"/>
            <a:ext cx="85869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0817" y="6110826"/>
            <a:ext cx="2277551" cy="61493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266151" y="133870"/>
            <a:ext cx="2753649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Frequency Log</a:t>
            </a:r>
          </a:p>
        </p:txBody>
      </p:sp>
      <p:pic>
        <p:nvPicPr>
          <p:cNvPr id="7" name="Picture 6" descr="Frequency-RSC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00"/>
          <a:stretch/>
        </p:blipFill>
        <p:spPr>
          <a:xfrm>
            <a:off x="2265017" y="815786"/>
            <a:ext cx="4495800" cy="5236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91664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667" y="1047526"/>
            <a:ext cx="85869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i="1" dirty="0"/>
              <a:t>General Guidelines</a:t>
            </a:r>
            <a:r>
              <a:rPr lang="en-US" dirty="0"/>
              <a:t>.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-201979"/>
            <a:ext cx="91440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>
                <a:latin typeface="Franklin Gothic Book" charset="0"/>
              </a:rPr>
              <a:t>Sobriety Checkpoint Operations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442067" y="3116368"/>
            <a:ext cx="85869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4617" y="6034626"/>
            <a:ext cx="2277551" cy="61493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42067" y="1863269"/>
            <a:ext cx="858694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NHTSA Roadside Safety Check Protocols</a:t>
            </a:r>
            <a:endParaRPr lang="en-US" sz="2400" dirty="0"/>
          </a:p>
          <a:p>
            <a:endParaRPr lang="en-US" dirty="0"/>
          </a:p>
          <a:p>
            <a:r>
              <a:rPr lang="en-US" b="1" u="sng" dirty="0"/>
              <a:t>IACP - Highway Safety Desk Book</a:t>
            </a:r>
            <a:endParaRPr lang="en-US" dirty="0"/>
          </a:p>
          <a:p>
            <a:r>
              <a:rPr lang="en-US" i="1" dirty="0"/>
              <a:t>Section 5 – Roadside Safety Checks &amp; DWI Sobriety Checkpoints</a:t>
            </a:r>
            <a:endParaRPr lang="en-US" dirty="0"/>
          </a:p>
          <a:p>
            <a:r>
              <a:rPr lang="en-US" dirty="0">
                <a:hlinkClick r:id="rId3"/>
              </a:rPr>
              <a:t>https://rosap.ntl.bts.gov/view/dot/39335</a:t>
            </a:r>
            <a:endParaRPr lang="en-US" dirty="0"/>
          </a:p>
          <a:p>
            <a:endParaRPr lang="en-US" dirty="0"/>
          </a:p>
          <a:p>
            <a:r>
              <a:rPr lang="en-US" b="1" u="sng" dirty="0"/>
              <a:t>NHTSA/ USDOT - Saturation Patrols and Sobriety Checkpoints</a:t>
            </a:r>
            <a:endParaRPr lang="en-US" dirty="0"/>
          </a:p>
          <a:p>
            <a:r>
              <a:rPr lang="en-US" dirty="0"/>
              <a:t>DOT HS 809 063</a:t>
            </a:r>
          </a:p>
          <a:p>
            <a:r>
              <a:rPr lang="en-US" dirty="0">
                <a:hlinkClick r:id="rId4"/>
              </a:rPr>
              <a:t>https://www.nhtsa.gov/book/countermeasures-that-work/alcohol-impaired-driving/countermeasures/enforcement/high-visibility-saturation-patrols</a:t>
            </a:r>
            <a:endParaRPr lang="en-US" dirty="0"/>
          </a:p>
          <a:p>
            <a:endParaRPr lang="en-US" dirty="0"/>
          </a:p>
          <a:p>
            <a:r>
              <a:rPr lang="en-US" b="1" u="sng" dirty="0"/>
              <a:t>Low Staffing Sobriety Checkpoints</a:t>
            </a:r>
            <a:endParaRPr lang="en-US" dirty="0"/>
          </a:p>
          <a:p>
            <a:r>
              <a:rPr lang="en-US" dirty="0"/>
              <a:t>DOT HS 809 999</a:t>
            </a:r>
          </a:p>
          <a:p>
            <a:r>
              <a:rPr lang="en-US" u="sng" dirty="0">
                <a:hlinkClick r:id="rId5"/>
              </a:rPr>
              <a:t>https://www.iadlest.org/Portals/0/Files/Documents/DDACTS/Docs/Low-Staffing%20Sobriety%20Checkpoints,%20DOT%20HS%20810%20590,%20April%202006.pdf</a:t>
            </a:r>
            <a:endParaRPr lang="en-US" u="sng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391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440</Words>
  <Application>Microsoft Macintosh PowerPoint</Application>
  <PresentationFormat>On-screen Show (4:3)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Franklin Gothic Book</vt:lpstr>
      <vt:lpstr>Perpetua</vt:lpstr>
      <vt:lpstr>Office Theme</vt:lpstr>
      <vt:lpstr>Sobriety Checkpoint Operations Guidelines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Sobriety Checkpoint Operations Guidelines</dc:title>
  <dc:creator>Scott Kristiansen</dc:creator>
  <cp:lastModifiedBy>Microsoft Office User</cp:lastModifiedBy>
  <cp:revision>13</cp:revision>
  <dcterms:created xsi:type="dcterms:W3CDTF">2015-09-26T15:53:28Z</dcterms:created>
  <dcterms:modified xsi:type="dcterms:W3CDTF">2025-03-06T19:51:29Z</dcterms:modified>
</cp:coreProperties>
</file>